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67" r:id="rId3"/>
    <p:sldId id="268" r:id="rId4"/>
    <p:sldId id="274" r:id="rId5"/>
    <p:sldId id="269" r:id="rId6"/>
    <p:sldId id="275" r:id="rId7"/>
    <p:sldId id="295" r:id="rId8"/>
    <p:sldId id="276" r:id="rId9"/>
    <p:sldId id="296" r:id="rId10"/>
    <p:sldId id="277" r:id="rId11"/>
    <p:sldId id="298" r:id="rId12"/>
    <p:sldId id="297" r:id="rId13"/>
    <p:sldId id="299" r:id="rId14"/>
    <p:sldId id="300" r:id="rId15"/>
    <p:sldId id="278" r:id="rId16"/>
    <p:sldId id="270" r:id="rId17"/>
    <p:sldId id="282" r:id="rId18"/>
    <p:sldId id="283" r:id="rId19"/>
    <p:sldId id="284" r:id="rId20"/>
    <p:sldId id="285" r:id="rId21"/>
    <p:sldId id="301" r:id="rId22"/>
    <p:sldId id="302" r:id="rId23"/>
    <p:sldId id="286" r:id="rId24"/>
    <p:sldId id="303" r:id="rId25"/>
    <p:sldId id="287" r:id="rId26"/>
    <p:sldId id="304" r:id="rId27"/>
    <p:sldId id="288" r:id="rId28"/>
    <p:sldId id="272" r:id="rId29"/>
    <p:sldId id="290" r:id="rId30"/>
    <p:sldId id="305" r:id="rId31"/>
    <p:sldId id="306" r:id="rId32"/>
    <p:sldId id="291" r:id="rId33"/>
    <p:sldId id="273" r:id="rId34"/>
    <p:sldId id="292" r:id="rId35"/>
    <p:sldId id="293" r:id="rId36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41402EF-72EA-4F86-9227-E1922CEE125F}">
          <p14:sldIdLst>
            <p14:sldId id="256"/>
            <p14:sldId id="267"/>
          </p14:sldIdLst>
        </p14:section>
        <p14:section name="A Complicated Ecosystem" id="{EB11F7B2-670C-9845-8109-EDAAF0C28199}">
          <p14:sldIdLst>
            <p14:sldId id="268"/>
            <p14:sldId id="274"/>
          </p14:sldIdLst>
        </p14:section>
        <p14:section name="Definitions and History" id="{880B97A9-0972-1D4D-9303-5ADEC706FF5F}">
          <p14:sldIdLst>
            <p14:sldId id="269"/>
            <p14:sldId id="275"/>
            <p14:sldId id="295"/>
            <p14:sldId id="276"/>
            <p14:sldId id="296"/>
            <p14:sldId id="277"/>
            <p14:sldId id="298"/>
            <p14:sldId id="297"/>
            <p14:sldId id="299"/>
            <p14:sldId id="300"/>
            <p14:sldId id="278"/>
          </p14:sldIdLst>
        </p14:section>
        <p14:section name="The Client-Server Model" id="{267FD897-A761-BB44-922D-E2E105F8FF4C}">
          <p14:sldIdLst>
            <p14:sldId id="270"/>
            <p14:sldId id="282"/>
            <p14:sldId id="283"/>
            <p14:sldId id="284"/>
            <p14:sldId id="285"/>
            <p14:sldId id="301"/>
            <p14:sldId id="302"/>
          </p14:sldIdLst>
        </p14:section>
        <p14:section name="Where is the Internet?" id="{D30F09DE-8114-4044-B116-74D74D01BC40}">
          <p14:sldIdLst>
            <p14:sldId id="286"/>
            <p14:sldId id="303"/>
            <p14:sldId id="287"/>
            <p14:sldId id="304"/>
            <p14:sldId id="288"/>
          </p14:sldIdLst>
        </p14:section>
        <p14:section name="Working in Web Development" id="{4AB86F0F-52E6-F247-BE86-154DB8341867}">
          <p14:sldIdLst>
            <p14:sldId id="272"/>
            <p14:sldId id="290"/>
            <p14:sldId id="305"/>
            <p14:sldId id="306"/>
            <p14:sldId id="291"/>
          </p14:sldIdLst>
        </p14:section>
        <p14:section name="Summary" id="{F36F18F5-B525-5946-8008-A49263851E9D}">
          <p14:sldIdLst>
            <p14:sldId id="273"/>
            <p14:sldId id="292"/>
            <p14:sldId id="2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orient="horz" pos="1440">
          <p15:clr>
            <a:srgbClr val="A4A3A4"/>
          </p15:clr>
        </p15:guide>
        <p15:guide id="3" orient="horz">
          <p15:clr>
            <a:srgbClr val="A4A3A4"/>
          </p15:clr>
        </p15:guide>
        <p15:guide id="4" pos="3840">
          <p15:clr>
            <a:srgbClr val="A4A3A4"/>
          </p15:clr>
        </p15:guide>
        <p15:guide id="5" pos="19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91" autoAdjust="0"/>
    <p:restoredTop sz="94644" autoAdjust="0"/>
  </p:normalViewPr>
  <p:slideViewPr>
    <p:cSldViewPr showGuides="1">
      <p:cViewPr varScale="1">
        <p:scale>
          <a:sx n="63" d="100"/>
          <a:sy n="63" d="100"/>
        </p:scale>
        <p:origin x="676" y="48"/>
      </p:cViewPr>
      <p:guideLst>
        <p:guide orient="horz" pos="2880"/>
        <p:guide orient="horz" pos="1440"/>
        <p:guide orient="horz"/>
        <p:guide pos="3840"/>
        <p:guide pos="19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16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94E9F6-2FFE-BF4F-9045-1071476BE33E}" type="datetimeFigureOut">
              <a:rPr lang="en-US" smtClean="0"/>
              <a:t>1/18/2019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60492-5A18-3440-9F5D-97CF1E881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11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D60492-5A18-3440-9F5D-97CF1E8817D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216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85800"/>
            <a:ext cx="7474024" cy="2819400"/>
          </a:xfrm>
        </p:spPr>
        <p:txBody>
          <a:bodyPr>
            <a:noAutofit/>
          </a:bodyPr>
          <a:lstStyle>
            <a:lvl1pPr algn="l">
              <a:lnSpc>
                <a:spcPts val="6200"/>
              </a:lnSpc>
              <a:defRPr sz="5400">
                <a:latin typeface="Rockwell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49080"/>
            <a:ext cx="5486400" cy="5334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610600" y="0"/>
            <a:ext cx="5334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8839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572000"/>
            <a:ext cx="9144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4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0" y="1676400"/>
            <a:ext cx="5638800" cy="45259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61963" indent="-4763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6294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222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25963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4008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037513" cy="8382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2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Rockwell Condensed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1/18/2019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1/18/2019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924800" cy="1066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143000"/>
            <a:ext cx="716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8915400" y="0"/>
            <a:ext cx="228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39200" y="0"/>
            <a:ext cx="762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5400" y="6553200"/>
            <a:ext cx="228600" cy="304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57200" y="655320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</a:t>
            </a:r>
            <a:br>
              <a:rPr lang="en-US" dirty="0"/>
            </a:br>
            <a:r>
              <a:rPr lang="en-US" dirty="0"/>
              <a:t>Web Development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Chapter 1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600" y="1676400"/>
            <a:ext cx="7715200" cy="4525963"/>
          </a:xfrm>
        </p:spPr>
        <p:txBody>
          <a:bodyPr>
            <a:normAutofit/>
          </a:bodyPr>
          <a:lstStyle/>
          <a:p>
            <a:r>
              <a:rPr lang="en-US" dirty="0"/>
              <a:t>Advantages: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Accessible from any Internet-enabled computer.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Usable with different operating systems and browser applications.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Easier to roll out program updates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Fewer security concerns about local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Storage.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914400" y="838200"/>
            <a:ext cx="7546032" cy="430560"/>
          </a:xfrm>
        </p:spPr>
        <p:txBody>
          <a:bodyPr>
            <a:noAutofit/>
          </a:bodyPr>
          <a:lstStyle/>
          <a:p>
            <a:r>
              <a:rPr lang="en-US" sz="2000" dirty="0"/>
              <a:t>Web Applications in Comparison to Desktop Applications</a:t>
            </a:r>
          </a:p>
        </p:txBody>
      </p:sp>
    </p:spTree>
    <p:extLst>
      <p:ext uri="{BB962C8B-B14F-4D97-AF65-F5344CB8AC3E}">
        <p14:creationId xmlns:p14="http://schemas.microsoft.com/office/powerpoint/2010/main" val="1543579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600" y="1676400"/>
            <a:ext cx="7715200" cy="4525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Disadvantages: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Requirement to have an active Internet connection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Security concerns about sensitive private data being transmitted over the Internet.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Concerns over the storage, licensing, and use of uploaded data.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Problems with certain websites not having an identical appearance across all browsers.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Restrictions on access to operating system resources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Clients or their IT staff may have additional plugins added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to their browsers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914400" y="838200"/>
            <a:ext cx="7546032" cy="430560"/>
          </a:xfrm>
        </p:spPr>
        <p:txBody>
          <a:bodyPr>
            <a:noAutofit/>
          </a:bodyPr>
          <a:lstStyle/>
          <a:p>
            <a:r>
              <a:rPr lang="en-US" sz="2000" dirty="0"/>
              <a:t>Web Applications in Comparison to Desktop Applications</a:t>
            </a:r>
          </a:p>
        </p:txBody>
      </p:sp>
    </p:spTree>
    <p:extLst>
      <p:ext uri="{BB962C8B-B14F-4D97-AF65-F5344CB8AC3E}">
        <p14:creationId xmlns:p14="http://schemas.microsoft.com/office/powerpoint/2010/main" val="2368668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History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Static Websites versus Dynamic Websites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B26DBA-D752-468D-9613-DC3E291568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229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History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Static Websites versus Dynamic Websites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354EAC-C842-4DAA-9C0D-DDBCF306C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533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History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Static Websites versus Dynamic Websites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273BEB-C160-44C0-9F62-F9E5CDB67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6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600" y="1676400"/>
            <a:ext cx="7715200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Web 2.0 Dynamic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Web 3.0 Semantic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Web Science</a:t>
            </a:r>
          </a:p>
          <a:p>
            <a:pPr marL="342900" indent="-342900">
              <a:buFont typeface="Arial"/>
              <a:buChar char="•"/>
            </a:pP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 2.0 and Beyond</a:t>
            </a:r>
          </a:p>
        </p:txBody>
      </p:sp>
    </p:spTree>
    <p:extLst>
      <p:ext uri="{BB962C8B-B14F-4D97-AF65-F5344CB8AC3E}">
        <p14:creationId xmlns:p14="http://schemas.microsoft.com/office/powerpoint/2010/main" val="1443856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EC76B55-C377-4F9D-9283-FD1341515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91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The Request-Response Loop</a:t>
            </a:r>
          </a:p>
        </p:txBody>
      </p:sp>
    </p:spTree>
    <p:extLst>
      <p:ext uri="{BB962C8B-B14F-4D97-AF65-F5344CB8AC3E}">
        <p14:creationId xmlns:p14="http://schemas.microsoft.com/office/powerpoint/2010/main" val="11168792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Peer-to-Peer Alternative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86D932-B720-442A-8BDE-5FB802EFE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22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1676400"/>
            <a:ext cx="7643192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Web Servers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Application Servers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Database Servers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Mail Servers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Media Servers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Authentication Servers</a:t>
            </a:r>
          </a:p>
          <a:p>
            <a:pPr marL="342900" indent="-342900">
              <a:buFont typeface="Arial"/>
              <a:buChar char="•"/>
            </a:pP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Server Types</a:t>
            </a:r>
          </a:p>
        </p:txBody>
      </p:sp>
      <p:pic>
        <p:nvPicPr>
          <p:cNvPr id="5" name="Picture 4" descr="481260101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3429000"/>
            <a:ext cx="4217127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316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 Complicated Ecosystem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Definitions and History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Client-Server Model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Where is the Internet?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Working in Web Development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pic>
        <p:nvPicPr>
          <p:cNvPr id="5" name="Content Placeholder 4" descr="481260101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480" r="-8480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Real-World Server Installations </a:t>
            </a:r>
            <a:r>
              <a:rPr lang="mr-IN" dirty="0"/>
              <a:t>–</a:t>
            </a:r>
            <a:r>
              <a:rPr lang="en-US" dirty="0"/>
              <a:t> Server Farm</a:t>
            </a:r>
          </a:p>
        </p:txBody>
      </p:sp>
    </p:spTree>
    <p:extLst>
      <p:ext uri="{BB962C8B-B14F-4D97-AF65-F5344CB8AC3E}">
        <p14:creationId xmlns:p14="http://schemas.microsoft.com/office/powerpoint/2010/main" val="611218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Real-World Server Installations </a:t>
            </a:r>
            <a:r>
              <a:rPr lang="mr-IN" dirty="0"/>
              <a:t>–</a:t>
            </a:r>
            <a:r>
              <a:rPr lang="en-US" dirty="0"/>
              <a:t> Server Rack</a:t>
            </a:r>
          </a:p>
        </p:txBody>
      </p:sp>
      <p:pic>
        <p:nvPicPr>
          <p:cNvPr id="6" name="Content Placeholder 5" descr="481260101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512" r="-29512"/>
          <a:stretch>
            <a:fillRect/>
          </a:stretch>
        </p:blipFill>
        <p:spPr>
          <a:xfrm>
            <a:off x="1763688" y="1628800"/>
            <a:ext cx="5638800" cy="4525963"/>
          </a:xfrm>
        </p:spPr>
      </p:pic>
    </p:spTree>
    <p:extLst>
      <p:ext uri="{BB962C8B-B14F-4D97-AF65-F5344CB8AC3E}">
        <p14:creationId xmlns:p14="http://schemas.microsoft.com/office/powerpoint/2010/main" val="26700862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Client-Server Model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Real-World Server Installations </a:t>
            </a:r>
            <a:r>
              <a:rPr lang="mr-IN" dirty="0"/>
              <a:t>–</a:t>
            </a:r>
            <a:r>
              <a:rPr lang="en-US" dirty="0"/>
              <a:t> Data Center</a:t>
            </a:r>
          </a:p>
        </p:txBody>
      </p:sp>
      <p:pic>
        <p:nvPicPr>
          <p:cNvPr id="5" name="Content Placeholder 4" descr="481260101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2" r="-4172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</p:spTree>
    <p:extLst>
      <p:ext uri="{BB962C8B-B14F-4D97-AF65-F5344CB8AC3E}">
        <p14:creationId xmlns:p14="http://schemas.microsoft.com/office/powerpoint/2010/main" val="2780803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Where Is the Internet?</a:t>
            </a:r>
          </a:p>
        </p:txBody>
      </p:sp>
      <p:pic>
        <p:nvPicPr>
          <p:cNvPr id="2" name="Content Placeholder 1" descr="481260101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78" r="-1178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From the Computer to the Local Provider</a:t>
            </a:r>
          </a:p>
        </p:txBody>
      </p:sp>
    </p:spTree>
    <p:extLst>
      <p:ext uri="{BB962C8B-B14F-4D97-AF65-F5344CB8AC3E}">
        <p14:creationId xmlns:p14="http://schemas.microsoft.com/office/powerpoint/2010/main" val="7062147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Where Is the Internet?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(Simplified) Routing Tables</a:t>
            </a:r>
          </a:p>
        </p:txBody>
      </p:sp>
      <p:pic>
        <p:nvPicPr>
          <p:cNvPr id="6" name="Content Placeholder 5" descr="481260101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70" r="-5170"/>
          <a:stretch>
            <a:fillRect/>
          </a:stretch>
        </p:blipFill>
        <p:spPr>
          <a:xfrm>
            <a:off x="899592" y="1556792"/>
            <a:ext cx="7643812" cy="4525963"/>
          </a:xfrm>
        </p:spPr>
      </p:pic>
    </p:spTree>
    <p:extLst>
      <p:ext uri="{BB962C8B-B14F-4D97-AF65-F5344CB8AC3E}">
        <p14:creationId xmlns:p14="http://schemas.microsoft.com/office/powerpoint/2010/main" val="41188854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Where Is the Internet?</a:t>
            </a:r>
          </a:p>
        </p:txBody>
      </p:sp>
      <p:pic>
        <p:nvPicPr>
          <p:cNvPr id="2" name="Content Placeholder 1" descr="481260101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435" b="-21435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From the Local Provider to the Ocean’s Edge</a:t>
            </a:r>
          </a:p>
        </p:txBody>
      </p:sp>
    </p:spTree>
    <p:extLst>
      <p:ext uri="{BB962C8B-B14F-4D97-AF65-F5344CB8AC3E}">
        <p14:creationId xmlns:p14="http://schemas.microsoft.com/office/powerpoint/2010/main" val="3522358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Where Is the Internet?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From the Local Provider to the Ocean’s Edge </a:t>
            </a:r>
            <a:r>
              <a:rPr lang="mr-IN" dirty="0"/>
              <a:t>–</a:t>
            </a:r>
            <a:r>
              <a:rPr lang="en-US" dirty="0"/>
              <a:t>IXP and Data Centers</a:t>
            </a:r>
          </a:p>
        </p:txBody>
      </p:sp>
      <p:pic>
        <p:nvPicPr>
          <p:cNvPr id="6" name="Content Placeholder 5" descr="481260102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621" b="-11621"/>
          <a:stretch>
            <a:fillRect/>
          </a:stretch>
        </p:blipFill>
        <p:spPr>
          <a:xfrm>
            <a:off x="1475656" y="1268760"/>
            <a:ext cx="6264696" cy="5028336"/>
          </a:xfrm>
        </p:spPr>
      </p:pic>
    </p:spTree>
    <p:extLst>
      <p:ext uri="{BB962C8B-B14F-4D97-AF65-F5344CB8AC3E}">
        <p14:creationId xmlns:p14="http://schemas.microsoft.com/office/powerpoint/2010/main" val="39494469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Where Is the Internet?</a:t>
            </a:r>
          </a:p>
        </p:txBody>
      </p:sp>
      <p:pic>
        <p:nvPicPr>
          <p:cNvPr id="5" name="Content Placeholder 4" descr="4812601022.eps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173" r="-8173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Across the Oceans</a:t>
            </a:r>
          </a:p>
        </p:txBody>
      </p:sp>
    </p:spTree>
    <p:extLst>
      <p:ext uri="{BB962C8B-B14F-4D97-AF65-F5344CB8AC3E}">
        <p14:creationId xmlns:p14="http://schemas.microsoft.com/office/powerpoint/2010/main" val="10266457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C88736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 Complicated Ecosystem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Definitions and History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Client-Server Model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Where is the Internet?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88736"/>
                </a:solidFill>
              </a:rPr>
              <a:t>Working in Web Development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684514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693696" y="2996952"/>
            <a:ext cx="7772400" cy="1020762"/>
          </a:xfrm>
        </p:spPr>
        <p:txBody>
          <a:bodyPr>
            <a:normAutofit fontScale="90000"/>
          </a:bodyPr>
          <a:lstStyle/>
          <a:p>
            <a:r>
              <a:rPr lang="en-US" dirty="0"/>
              <a:t>Working in Web Development</a:t>
            </a:r>
          </a:p>
        </p:txBody>
      </p:sp>
      <p:pic>
        <p:nvPicPr>
          <p:cNvPr id="6" name="Content Placeholder 5" descr="481260102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45" r="-5345"/>
          <a:stretch>
            <a:fillRect/>
          </a:stretch>
        </p:blipFill>
        <p:spPr>
          <a:xfrm>
            <a:off x="1042988" y="1676400"/>
            <a:ext cx="7643812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Roles and Skills</a:t>
            </a:r>
          </a:p>
        </p:txBody>
      </p:sp>
    </p:spTree>
    <p:extLst>
      <p:ext uri="{BB962C8B-B14F-4D97-AF65-F5344CB8AC3E}">
        <p14:creationId xmlns:p14="http://schemas.microsoft.com/office/powerpoint/2010/main" val="665306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A Complicated Ecosystem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Definitions and History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Client-Server Model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Where is the Internet?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Working in Web Development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4696481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Working in Web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1676400"/>
            <a:ext cx="7643192" cy="452596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Hardware Architect/Network Architect/Systems Engineer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System Administrator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Database Administrator/Data Architect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Security Specialist/Consultant/Expert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Developer/Programmer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Front-End Developer/UX Developer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Roles and Skills</a:t>
            </a:r>
          </a:p>
        </p:txBody>
      </p:sp>
    </p:spTree>
    <p:extLst>
      <p:ext uri="{BB962C8B-B14F-4D97-AF65-F5344CB8AC3E}">
        <p14:creationId xmlns:p14="http://schemas.microsoft.com/office/powerpoint/2010/main" val="13204976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Working in Web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1676400"/>
            <a:ext cx="7643192" cy="452596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Software Engineer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UX Designer/UI Designer/Information Architect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Tester/Quality Assurance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SEO Specialist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Content Strategists/Marketing Technologist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Project Manager/Product Manager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Business Analyst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Nontechnical Roles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Roles and Skills (II)</a:t>
            </a:r>
          </a:p>
        </p:txBody>
      </p:sp>
    </p:spTree>
    <p:extLst>
      <p:ext uri="{BB962C8B-B14F-4D97-AF65-F5344CB8AC3E}">
        <p14:creationId xmlns:p14="http://schemas.microsoft.com/office/powerpoint/2010/main" val="41973564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Working in Web Development</a:t>
            </a:r>
          </a:p>
        </p:txBody>
      </p:sp>
      <p:pic>
        <p:nvPicPr>
          <p:cNvPr id="5" name="Content Placeholder 4" descr="481260102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729" r="-27729"/>
          <a:stretch>
            <a:fillRect/>
          </a:stretch>
        </p:blipFill>
        <p:spPr>
          <a:xfrm>
            <a:off x="476146" y="1340768"/>
            <a:ext cx="8210654" cy="4861595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Types of Web Development Companies</a:t>
            </a:r>
          </a:p>
        </p:txBody>
      </p:sp>
    </p:spTree>
    <p:extLst>
      <p:ext uri="{BB962C8B-B14F-4D97-AF65-F5344CB8AC3E}">
        <p14:creationId xmlns:p14="http://schemas.microsoft.com/office/powerpoint/2010/main" val="891419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C88736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 Complicated Ecosystem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Definitions and History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Client-Server Model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Where is the Internet?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Working in Web Development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5324256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1676400"/>
            <a:ext cx="7643192" cy="4525963"/>
          </a:xfrm>
        </p:spPr>
        <p:txBody>
          <a:bodyPr numCol="3">
            <a:normAutofit fontScale="62500" lnSpcReduction="20000"/>
          </a:bodyPr>
          <a:lstStyle/>
          <a:p>
            <a:r>
              <a:rPr lang="en-US" dirty="0"/>
              <a:t>application server</a:t>
            </a:r>
          </a:p>
          <a:p>
            <a:r>
              <a:rPr lang="en-US" dirty="0"/>
              <a:t>authentication server</a:t>
            </a:r>
          </a:p>
          <a:p>
            <a:r>
              <a:rPr lang="en-US" dirty="0"/>
              <a:t>bandwidth</a:t>
            </a:r>
          </a:p>
          <a:p>
            <a:r>
              <a:rPr lang="en-US" dirty="0"/>
              <a:t>broadband modem</a:t>
            </a:r>
          </a:p>
          <a:p>
            <a:r>
              <a:rPr lang="en-US" dirty="0"/>
              <a:t>cable modem termination</a:t>
            </a:r>
          </a:p>
          <a:p>
            <a:r>
              <a:rPr lang="en-US" dirty="0"/>
              <a:t>system</a:t>
            </a:r>
          </a:p>
          <a:p>
            <a:r>
              <a:rPr lang="en-US" dirty="0"/>
              <a:t>circuit switching</a:t>
            </a:r>
          </a:p>
          <a:p>
            <a:r>
              <a:rPr lang="en-US" dirty="0"/>
              <a:t>client</a:t>
            </a:r>
          </a:p>
          <a:p>
            <a:r>
              <a:rPr lang="en-US" dirty="0"/>
              <a:t>client-server model</a:t>
            </a:r>
          </a:p>
          <a:p>
            <a:r>
              <a:rPr lang="en-US" dirty="0"/>
              <a:t>data center</a:t>
            </a:r>
          </a:p>
          <a:p>
            <a:r>
              <a:rPr lang="en-US" dirty="0"/>
              <a:t>database server</a:t>
            </a:r>
          </a:p>
          <a:p>
            <a:r>
              <a:rPr lang="en-US" dirty="0" err="1"/>
              <a:t>DevOps</a:t>
            </a:r>
            <a:endParaRPr lang="en-US" dirty="0"/>
          </a:p>
          <a:p>
            <a:r>
              <a:rPr lang="en-US" dirty="0"/>
              <a:t>dynamic website</a:t>
            </a:r>
          </a:p>
          <a:p>
            <a:r>
              <a:rPr lang="en-US" dirty="0"/>
              <a:t>failover redundancy</a:t>
            </a:r>
          </a:p>
          <a:p>
            <a:r>
              <a:rPr lang="en-US" dirty="0"/>
              <a:t>fiber optic cable</a:t>
            </a:r>
          </a:p>
          <a:p>
            <a:r>
              <a:rPr lang="en-US" dirty="0"/>
              <a:t>full-stack developer</a:t>
            </a:r>
          </a:p>
          <a:p>
            <a:r>
              <a:rPr lang="en-US" dirty="0"/>
              <a:t>HTTP</a:t>
            </a:r>
          </a:p>
          <a:p>
            <a:r>
              <a:rPr lang="en-US" dirty="0"/>
              <a:t>intranet</a:t>
            </a:r>
          </a:p>
          <a:p>
            <a:r>
              <a:rPr lang="en-US" dirty="0"/>
              <a:t>Internet exchange point</a:t>
            </a:r>
          </a:p>
          <a:p>
            <a:r>
              <a:rPr lang="en-US" dirty="0"/>
              <a:t>(IX or IXP)</a:t>
            </a:r>
          </a:p>
          <a:p>
            <a:r>
              <a:rPr lang="en-US" dirty="0"/>
              <a:t>Internet service provider</a:t>
            </a:r>
          </a:p>
          <a:p>
            <a:r>
              <a:rPr lang="mr-IN" dirty="0"/>
              <a:t>(ISP)</a:t>
            </a:r>
          </a:p>
          <a:p>
            <a:r>
              <a:rPr lang="en-US" dirty="0"/>
              <a:t>load balancers</a:t>
            </a:r>
          </a:p>
          <a:p>
            <a:r>
              <a:rPr lang="en-US" dirty="0"/>
              <a:t>mail server</a:t>
            </a:r>
          </a:p>
          <a:p>
            <a:r>
              <a:rPr lang="en-US" dirty="0"/>
              <a:t>media server</a:t>
            </a:r>
          </a:p>
          <a:p>
            <a:r>
              <a:rPr lang="en-US" dirty="0"/>
              <a:t>Mosaic</a:t>
            </a:r>
          </a:p>
          <a:p>
            <a:r>
              <a:rPr lang="en-US" dirty="0"/>
              <a:t>Netscape Navigator</a:t>
            </a:r>
          </a:p>
          <a:p>
            <a:r>
              <a:rPr lang="en-US" dirty="0"/>
              <a:t>Network Access Points</a:t>
            </a:r>
          </a:p>
          <a:p>
            <a:r>
              <a:rPr lang="mr-IN" dirty="0"/>
              <a:t>(NAP)</a:t>
            </a:r>
          </a:p>
          <a:p>
            <a:r>
              <a:rPr lang="en-US" dirty="0"/>
              <a:t>next-hop routing</a:t>
            </a:r>
          </a:p>
          <a:p>
            <a:r>
              <a:rPr lang="en-US" dirty="0"/>
              <a:t>packet</a:t>
            </a:r>
          </a:p>
          <a:p>
            <a:r>
              <a:rPr lang="en-US" dirty="0"/>
              <a:t>packet switching</a:t>
            </a:r>
          </a:p>
          <a:p>
            <a:r>
              <a:rPr lang="en-US" dirty="0"/>
              <a:t>peer</a:t>
            </a:r>
          </a:p>
          <a:p>
            <a:r>
              <a:rPr lang="en-US" dirty="0"/>
              <a:t>peer-to-peer</a:t>
            </a:r>
          </a:p>
          <a:p>
            <a:r>
              <a:rPr lang="en-US" dirty="0"/>
              <a:t>model</a:t>
            </a:r>
          </a:p>
          <a:p>
            <a:r>
              <a:rPr lang="en-US" dirty="0"/>
              <a:t>request</a:t>
            </a:r>
          </a:p>
          <a:p>
            <a:r>
              <a:rPr lang="en-US" dirty="0"/>
              <a:t>Request for Comments</a:t>
            </a:r>
          </a:p>
          <a:p>
            <a:r>
              <a:rPr lang="mr-IN" dirty="0"/>
              <a:t>(RFC)</a:t>
            </a:r>
          </a:p>
          <a:p>
            <a:r>
              <a:rPr lang="en-US" dirty="0"/>
              <a:t>request-response loop</a:t>
            </a:r>
          </a:p>
          <a:p>
            <a:r>
              <a:rPr lang="en-US" dirty="0"/>
              <a:t>response</a:t>
            </a:r>
          </a:p>
          <a:p>
            <a:r>
              <a:rPr lang="en-US" dirty="0"/>
              <a:t>router</a:t>
            </a:r>
          </a:p>
          <a:p>
            <a:r>
              <a:rPr lang="en-US" dirty="0"/>
              <a:t>routing table</a:t>
            </a:r>
          </a:p>
          <a:p>
            <a:r>
              <a:rPr lang="en-US" dirty="0"/>
              <a:t>semantic web</a:t>
            </a:r>
          </a:p>
          <a:p>
            <a:r>
              <a:rPr lang="en-US" dirty="0"/>
              <a:t>server</a:t>
            </a:r>
          </a:p>
          <a:p>
            <a:r>
              <a:rPr lang="en-US" dirty="0"/>
              <a:t>server farm</a:t>
            </a:r>
          </a:p>
          <a:p>
            <a:r>
              <a:rPr lang="en-US" dirty="0"/>
              <a:t>server racks</a:t>
            </a:r>
          </a:p>
          <a:p>
            <a:r>
              <a:rPr lang="en-US" dirty="0"/>
              <a:t>shared hosting</a:t>
            </a:r>
          </a:p>
          <a:p>
            <a:r>
              <a:rPr lang="en-US" dirty="0"/>
              <a:t>static website</a:t>
            </a:r>
          </a:p>
          <a:p>
            <a:r>
              <a:rPr lang="en-US" dirty="0"/>
              <a:t>user experience</a:t>
            </a:r>
          </a:p>
          <a:p>
            <a:r>
              <a:rPr lang="en-US" dirty="0"/>
              <a:t>virtual server</a:t>
            </a:r>
          </a:p>
          <a:p>
            <a:r>
              <a:rPr lang="en-US" dirty="0"/>
              <a:t>webmaster</a:t>
            </a:r>
          </a:p>
          <a:p>
            <a:r>
              <a:rPr lang="sk-SK" dirty="0"/>
              <a:t>Web 2.0</a:t>
            </a:r>
          </a:p>
          <a:p>
            <a:r>
              <a:rPr lang="sk-SK" dirty="0"/>
              <a:t>World Wide Web</a:t>
            </a:r>
          </a:p>
          <a:p>
            <a:r>
              <a:rPr lang="sk-SK" dirty="0"/>
              <a:t>Consortium (W3C)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Key Terms</a:t>
            </a:r>
          </a:p>
        </p:txBody>
      </p:sp>
    </p:spTree>
    <p:extLst>
      <p:ext uri="{BB962C8B-B14F-4D97-AF65-F5344CB8AC3E}">
        <p14:creationId xmlns:p14="http://schemas.microsoft.com/office/powerpoint/2010/main" val="18419286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18654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Complicated Ecosystem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12" name="Picture 11" descr="481260100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628800"/>
            <a:ext cx="6480720" cy="430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972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62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8100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C88736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 Complicated Ecosystem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88736"/>
                </a:solidFill>
              </a:rPr>
              <a:t>Definitions and History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Client-Server Model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Where is the Internet?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Working in Web Development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01592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600" y="1676400"/>
            <a:ext cx="7715200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Telephone Network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Packet Networks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ARPANET (1969)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X.25 (1974)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USENET (1979)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TCP/IP (1983) </a:t>
            </a:r>
            <a:r>
              <a:rPr lang="en-US" dirty="0">
                <a:sym typeface="Wingdings"/>
              </a:rPr>
              <a:t> INTERNET</a:t>
            </a:r>
            <a:endParaRPr lang="en-US" dirty="0"/>
          </a:p>
          <a:p>
            <a:pPr marL="1257300" lvl="2" indent="-342900">
              <a:buFont typeface="Arial"/>
              <a:buChar char="•"/>
            </a:pPr>
            <a:endParaRPr lang="en-US" dirty="0"/>
          </a:p>
          <a:p>
            <a:pPr marL="804863" lvl="1" indent="-342900">
              <a:buFont typeface="Arial"/>
              <a:buChar char="•"/>
            </a:pPr>
            <a:endParaRPr lang="en-US" dirty="0"/>
          </a:p>
          <a:p>
            <a:pPr marL="804863" lvl="1" indent="-342900">
              <a:buFont typeface="Arial"/>
              <a:buChar char="•"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 A Short History of the Internet</a:t>
            </a:r>
          </a:p>
        </p:txBody>
      </p:sp>
    </p:spTree>
    <p:extLst>
      <p:ext uri="{BB962C8B-B14F-4D97-AF65-F5344CB8AC3E}">
        <p14:creationId xmlns:p14="http://schemas.microsoft.com/office/powerpoint/2010/main" val="4058914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History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Internet and WWW are different (but related) things</a:t>
            </a:r>
          </a:p>
        </p:txBody>
      </p:sp>
    </p:spTree>
    <p:extLst>
      <p:ext uri="{BB962C8B-B14F-4D97-AF65-F5344CB8AC3E}">
        <p14:creationId xmlns:p14="http://schemas.microsoft.com/office/powerpoint/2010/main" val="2813666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History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URLS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HTTP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SERVERS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BROWSERS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HTML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Birth of the Web (1990)</a:t>
            </a:r>
          </a:p>
        </p:txBody>
      </p:sp>
    </p:spTree>
    <p:extLst>
      <p:ext uri="{BB962C8B-B14F-4D97-AF65-F5344CB8AC3E}">
        <p14:creationId xmlns:p14="http://schemas.microsoft.com/office/powerpoint/2010/main" val="270130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History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Growth of the Internet</a:t>
            </a:r>
          </a:p>
        </p:txBody>
      </p:sp>
      <p:pic>
        <p:nvPicPr>
          <p:cNvPr id="5" name="Picture 4" descr="4812601005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556792"/>
            <a:ext cx="7945492" cy="453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559872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FunWebDev - 2nd Edition">
      <a:dk1>
        <a:srgbClr val="404040"/>
      </a:dk1>
      <a:lt1>
        <a:srgbClr val="F3F3E7"/>
      </a:lt1>
      <a:dk2>
        <a:srgbClr val="37475F"/>
      </a:dk2>
      <a:lt2>
        <a:srgbClr val="FFFFFF"/>
      </a:lt2>
      <a:accent1>
        <a:srgbClr val="B6E4EC"/>
      </a:accent1>
      <a:accent2>
        <a:srgbClr val="A82233"/>
      </a:accent2>
      <a:accent3>
        <a:srgbClr val="C88736"/>
      </a:accent3>
      <a:accent4>
        <a:srgbClr val="467082"/>
      </a:accent4>
      <a:accent5>
        <a:srgbClr val="F3703A"/>
      </a:accent5>
      <a:accent6>
        <a:srgbClr val="00A651"/>
      </a:accent6>
      <a:hlink>
        <a:srgbClr val="B6EEEC"/>
      </a:hlink>
      <a:folHlink>
        <a:srgbClr val="C8873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456</TotalTime>
  <Words>623</Words>
  <Application>Microsoft Office PowerPoint</Application>
  <PresentationFormat>On-screen Show (4:3)</PresentationFormat>
  <Paragraphs>227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Calibri</vt:lpstr>
      <vt:lpstr>Rockwell</vt:lpstr>
      <vt:lpstr>Rockwell Condensed</vt:lpstr>
      <vt:lpstr>Rockwell Extra Bold</vt:lpstr>
      <vt:lpstr>Wingdings</vt:lpstr>
      <vt:lpstr>Presentation</vt:lpstr>
      <vt:lpstr>Introduction to Web Development</vt:lpstr>
      <vt:lpstr>Chapter 1</vt:lpstr>
      <vt:lpstr>Chapter 1</vt:lpstr>
      <vt:lpstr>A Complicated Ecosystem</vt:lpstr>
      <vt:lpstr>Chapter 1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Definitions and History</vt:lpstr>
      <vt:lpstr>PowerPoint Presentation</vt:lpstr>
      <vt:lpstr>The Client-Server Model </vt:lpstr>
      <vt:lpstr>The Client-Server Model </vt:lpstr>
      <vt:lpstr>The Client-Server Model </vt:lpstr>
      <vt:lpstr>The Client-Server Model </vt:lpstr>
      <vt:lpstr>The Client-Server Model </vt:lpstr>
      <vt:lpstr>The Client-Server Model </vt:lpstr>
      <vt:lpstr>Where Is the Internet?</vt:lpstr>
      <vt:lpstr>Where Is the Internet?</vt:lpstr>
      <vt:lpstr>Where Is the Internet?</vt:lpstr>
      <vt:lpstr>Where Is the Internet?</vt:lpstr>
      <vt:lpstr>Where Is the Internet?</vt:lpstr>
      <vt:lpstr>Chapter 1</vt:lpstr>
      <vt:lpstr>Working in Web Development</vt:lpstr>
      <vt:lpstr>Working in Web Development</vt:lpstr>
      <vt:lpstr>Working in Web Development</vt:lpstr>
      <vt:lpstr>Working in Web Development</vt:lpstr>
      <vt:lpstr>Chapter 1</vt:lpstr>
      <vt:lpstr>Summary</vt:lpstr>
      <vt:lpstr>Questions?</vt:lpstr>
    </vt:vector>
  </TitlesOfParts>
  <Manager/>
  <Company>Pearson</Company>
  <LinksUpToDate>false</LinksUpToDate>
  <SharedDoc>false</SharedDoc>
  <HyperlinkBase>http://funwebdev.com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Web Development</dc:title>
  <dc:subject/>
  <dc:creator>Randy Connolly and Ricardo Hoar</dc:creator>
  <cp:keywords/>
  <dc:description/>
  <cp:lastModifiedBy>ELIZABETH DIAZ</cp:lastModifiedBy>
  <cp:revision>79</cp:revision>
  <dcterms:created xsi:type="dcterms:W3CDTF">2014-01-14T22:57:40Z</dcterms:created>
  <dcterms:modified xsi:type="dcterms:W3CDTF">2019-01-18T18:12:08Z</dcterms:modified>
  <cp:category/>
</cp:coreProperties>
</file>

<file path=docProps/thumbnail.jpeg>
</file>